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F583A-D21D-4E64-B008-BA83F3BD519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0FE48-7761-42AF-9707-BC04075DD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6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FE48-7761-42AF-9707-BC04075DDA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56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Verdana" pitchFamily="34" charset="0"/>
                <a:cs typeface="+mn-cs"/>
              </a:rPr>
              <a:t>LOGO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7" name="Oval 32"/>
            <p:cNvSpPr>
              <a:spLocks noChangeArrowheads="1"/>
            </p:cNvSpPr>
            <p:nvPr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8" name="Group 33"/>
            <p:cNvGrpSpPr>
              <a:grpSpLocks/>
            </p:cNvGrpSpPr>
            <p:nvPr/>
          </p:nvGrpSpPr>
          <p:grpSpPr bwMode="auto">
            <a:xfrm rot="56277">
              <a:off x="1278" y="1221"/>
              <a:ext cx="260" cy="217"/>
              <a:chOff x="3446" y="874"/>
              <a:chExt cx="398" cy="341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3630" y="1021"/>
                <a:ext cx="109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gray">
              <a:xfrm>
                <a:off x="3751" y="1122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gray">
              <a:xfrm>
                <a:off x="3445" y="873"/>
                <a:ext cx="181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 rot="-2383151">
              <a:off x="1369" y="950"/>
              <a:ext cx="267" cy="218"/>
              <a:chOff x="3447" y="870"/>
              <a:chExt cx="408" cy="341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3639" y="1018"/>
                <a:ext cx="109" cy="12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3764" y="1119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gray">
              <a:xfrm>
                <a:off x="3447" y="869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 rot="-4925197">
              <a:off x="1292" y="612"/>
              <a:ext cx="261" cy="226"/>
              <a:chOff x="3449" y="873"/>
              <a:chExt cx="405" cy="341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gray">
              <a:xfrm>
                <a:off x="3637" y="1022"/>
                <a:ext cx="110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gray">
              <a:xfrm>
                <a:off x="3763" y="1119"/>
                <a:ext cx="93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3452" y="872"/>
                <a:ext cx="184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 rot="3149186">
              <a:off x="986" y="1395"/>
              <a:ext cx="261" cy="224"/>
              <a:chOff x="3445" y="884"/>
              <a:chExt cx="406" cy="337"/>
            </a:xfrm>
          </p:grpSpPr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3631" y="1027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3758" y="1127"/>
                <a:ext cx="91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gray">
              <a:xfrm>
                <a:off x="3444" y="882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 rot="-7676986">
              <a:off x="950" y="485"/>
              <a:ext cx="261" cy="228"/>
              <a:chOff x="3459" y="873"/>
              <a:chExt cx="406" cy="345"/>
            </a:xfrm>
          </p:grpSpPr>
          <p:sp>
            <p:nvSpPr>
              <p:cNvPr id="25" name="Oval 50"/>
              <p:cNvSpPr>
                <a:spLocks noChangeArrowheads="1"/>
              </p:cNvSpPr>
              <p:nvPr/>
            </p:nvSpPr>
            <p:spPr bwMode="gray">
              <a:xfrm>
                <a:off x="3654" y="1024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Oval 51"/>
              <p:cNvSpPr>
                <a:spLocks noChangeArrowheads="1"/>
              </p:cNvSpPr>
              <p:nvPr/>
            </p:nvSpPr>
            <p:spPr bwMode="gray">
              <a:xfrm>
                <a:off x="3774" y="1126"/>
                <a:ext cx="93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3462" y="874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 rot="-10348150">
              <a:off x="639" y="643"/>
              <a:ext cx="263" cy="219"/>
              <a:chOff x="3455" y="882"/>
              <a:chExt cx="399" cy="340"/>
            </a:xfrm>
          </p:grpSpPr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3640" y="103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3764" y="1131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3458" y="88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 rot="8606759">
              <a:off x="522" y="973"/>
              <a:ext cx="266" cy="214"/>
              <a:chOff x="3452" y="892"/>
              <a:chExt cx="404" cy="339"/>
            </a:xfrm>
          </p:grpSpPr>
          <p:sp>
            <p:nvSpPr>
              <p:cNvPr id="19" name="Oval 58"/>
              <p:cNvSpPr>
                <a:spLocks noChangeArrowheads="1"/>
              </p:cNvSpPr>
              <p:nvPr/>
            </p:nvSpPr>
            <p:spPr bwMode="gray">
              <a:xfrm>
                <a:off x="3637" y="1037"/>
                <a:ext cx="111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gray">
              <a:xfrm>
                <a:off x="3765" y="1143"/>
                <a:ext cx="92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" name="Oval 60"/>
              <p:cNvSpPr>
                <a:spLocks noChangeArrowheads="1"/>
              </p:cNvSpPr>
              <p:nvPr/>
            </p:nvSpPr>
            <p:spPr bwMode="gray">
              <a:xfrm>
                <a:off x="3452" y="894"/>
                <a:ext cx="186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61"/>
            <p:cNvGrpSpPr>
              <a:grpSpLocks/>
            </p:cNvGrpSpPr>
            <p:nvPr/>
          </p:nvGrpSpPr>
          <p:grpSpPr bwMode="auto">
            <a:xfrm rot="6279754">
              <a:off x="639" y="1277"/>
              <a:ext cx="261" cy="229"/>
              <a:chOff x="3450" y="885"/>
              <a:chExt cx="405" cy="345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3639" y="1029"/>
                <a:ext cx="110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3761" y="1142"/>
                <a:ext cx="93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3450" y="886"/>
                <a:ext cx="184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111684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032837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554064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2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030541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347488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100884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59381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621175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070897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751604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616219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3092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3103" name="Group 106"/>
            <p:cNvGrpSpPr>
              <a:grpSpLocks/>
            </p:cNvGrpSpPr>
            <p:nvPr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/>
            </p:nvSpPr>
            <p:spPr bwMode="gray">
              <a:xfrm>
                <a:off x="3762" y="1122"/>
                <a:ext cx="90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/>
            </p:nvSpPr>
            <p:spPr bwMode="gray">
              <a:xfrm>
                <a:off x="3432" y="878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3104" name="Group 110"/>
            <p:cNvGrpSpPr>
              <a:grpSpLocks/>
            </p:cNvGrpSpPr>
            <p:nvPr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/>
            </p:nvSpPr>
            <p:spPr bwMode="gray">
              <a:xfrm>
                <a:off x="3631" y="1003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/>
            </p:nvSpPr>
            <p:spPr bwMode="gray">
              <a:xfrm>
                <a:off x="3449" y="859"/>
                <a:ext cx="17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3105" name="Group 114"/>
            <p:cNvGrpSpPr>
              <a:grpSpLocks/>
            </p:cNvGrpSpPr>
            <p:nvPr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/>
            </p:nvSpPr>
            <p:spPr bwMode="gray">
              <a:xfrm>
                <a:off x="3651" y="1010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/>
            </p:nvSpPr>
            <p:spPr bwMode="gray">
              <a:xfrm>
                <a:off x="3768" y="1107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3106" name="Group 118"/>
            <p:cNvGrpSpPr>
              <a:grpSpLocks/>
            </p:cNvGrpSpPr>
            <p:nvPr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/>
            </p:nvSpPr>
            <p:spPr bwMode="gray">
              <a:xfrm>
                <a:off x="3624" y="1030"/>
                <a:ext cx="110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/>
            </p:nvSpPr>
            <p:spPr bwMode="gray">
              <a:xfrm>
                <a:off x="3440" y="888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3107" name="Group 122"/>
            <p:cNvGrpSpPr>
              <a:grpSpLocks/>
            </p:cNvGrpSpPr>
            <p:nvPr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/>
            </p:nvSpPr>
            <p:spPr bwMode="gray">
              <a:xfrm>
                <a:off x="3769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/>
            </p:nvSpPr>
            <p:spPr bwMode="gray">
              <a:xfrm>
                <a:off x="3464" y="864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3108" name="Group 126"/>
            <p:cNvGrpSpPr>
              <a:grpSpLocks/>
            </p:cNvGrpSpPr>
            <p:nvPr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/>
            </p:nvSpPr>
            <p:spPr bwMode="gray">
              <a:xfrm>
                <a:off x="3752" y="1145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3109" name="Group 130"/>
            <p:cNvGrpSpPr>
              <a:grpSpLocks/>
            </p:cNvGrpSpPr>
            <p:nvPr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/>
            </p:nvSpPr>
            <p:spPr bwMode="gray">
              <a:xfrm>
                <a:off x="3746" y="1127"/>
                <a:ext cx="91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3110" name="Group 134"/>
            <p:cNvGrpSpPr>
              <a:grpSpLocks/>
            </p:cNvGrpSpPr>
            <p:nvPr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/>
            </p:nvSpPr>
            <p:spPr bwMode="gray">
              <a:xfrm>
                <a:off x="3638" y="1062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/>
            </p:nvSpPr>
            <p:spPr bwMode="gray">
              <a:xfrm>
                <a:off x="3442" y="898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41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020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</a:rPr>
              <a:t>Родительское </a:t>
            </a:r>
            <a:r>
              <a:rPr lang="ru-RU" sz="4800" b="1" dirty="0" smtClean="0">
                <a:solidFill>
                  <a:srgbClr val="00B050"/>
                </a:solidFill>
              </a:rPr>
              <a:t>собрание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«Почему болеют дети»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365104"/>
            <a:ext cx="2262336" cy="21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1307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64078"/>
            <a:ext cx="7632848" cy="539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596" y="11663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Алгоритм умывания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7000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11663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Алгоритм одевания на улицу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00"/>
          <a:stretch/>
        </p:blipFill>
        <p:spPr>
          <a:xfrm>
            <a:off x="578996" y="1052736"/>
            <a:ext cx="798600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8805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 задание. Назовите, что является профилактикой простудных заболеваний.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974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Закаляйте </a:t>
            </a:r>
            <a:r>
              <a:rPr lang="ru-RU" dirty="0"/>
              <a:t>ребенка.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пичкайте ребенка при каждом случае таблетками, а особенно антибиотиками.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Кормите </a:t>
            </a:r>
            <a:r>
              <a:rPr lang="ru-RU" dirty="0"/>
              <a:t>ребенка полноценно.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Делайте </a:t>
            </a:r>
            <a:r>
              <a:rPr lang="ru-RU" dirty="0"/>
              <a:t>с ребенком </a:t>
            </a:r>
            <a:r>
              <a:rPr lang="ru-RU" dirty="0" smtClean="0"/>
              <a:t>зарядку.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Учите </a:t>
            </a:r>
            <a:r>
              <a:rPr lang="ru-RU" dirty="0"/>
              <a:t>ребенка мыть руки не только перед едой, а как можно чаще. На руках скапливаются миллионы видов </a:t>
            </a:r>
            <a:r>
              <a:rPr lang="ru-RU" dirty="0" smtClean="0"/>
              <a:t>бактерий.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допускайте того, чтобы ваш ребенок был постоянным свидетелем взрослых разборок и ссор.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Учите </a:t>
            </a:r>
            <a:r>
              <a:rPr lang="ru-RU" dirty="0"/>
              <a:t>ребенка избавляться от привычки грызть игрушки в детском саду или любом другом месте, брать чужие полотенца, платки и вообще тянуть все в рот.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приводите своего ребенка в детский сад больным.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Проводите </a:t>
            </a:r>
            <a:r>
              <a:rPr lang="ru-RU" dirty="0"/>
              <a:t>со своим ребенком больше времени, особенно на улице, когда светит </a:t>
            </a:r>
            <a:r>
              <a:rPr lang="ru-RU" dirty="0" smtClean="0"/>
              <a:t>солнце.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Будьте </a:t>
            </a:r>
            <a:r>
              <a:rPr lang="ru-RU" dirty="0"/>
              <a:t>готовы к трудностям с адаптацией.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11358464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Задание 5. Знаю ли я ДОУ?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412776"/>
            <a:ext cx="7272808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 descr="D:\НОУТБУК\ФОТО\НОВЫЕ ФОТО\10 лет\100DSCIM\PICT2714.JPG"/>
          <p:cNvPicPr>
            <a:picLocks noChangeAspect="1" noChangeArrowheads="1"/>
          </p:cNvPicPr>
          <p:nvPr/>
        </p:nvPicPr>
        <p:blipFill>
          <a:blip r:embed="rId2" cstate="print"/>
          <a:srcRect l="26389" t="24243" r="34975" b="34259"/>
          <a:stretch>
            <a:fillRect/>
          </a:stretch>
        </p:blipFill>
        <p:spPr bwMode="auto">
          <a:xfrm>
            <a:off x="3203848" y="1052736"/>
            <a:ext cx="2681380" cy="2160000"/>
          </a:xfrm>
          <a:prstGeom prst="rect">
            <a:avLst/>
          </a:prstGeom>
          <a:noFill/>
        </p:spPr>
      </p:pic>
      <p:pic>
        <p:nvPicPr>
          <p:cNvPr id="1030" name="Picture 6" descr="D:\НОУТБУК\ФОТО\НОВЫЕ ФОТО\10 лет\100DSCIM\PICT2715.JPG"/>
          <p:cNvPicPr>
            <a:picLocks noChangeAspect="1" noChangeArrowheads="1"/>
          </p:cNvPicPr>
          <p:nvPr/>
        </p:nvPicPr>
        <p:blipFill>
          <a:blip r:embed="rId3" cstate="print"/>
          <a:srcRect l="45707" t="22812" r="22096" b="37121"/>
          <a:stretch>
            <a:fillRect/>
          </a:stretch>
        </p:blipFill>
        <p:spPr bwMode="auto">
          <a:xfrm>
            <a:off x="6228184" y="1052736"/>
            <a:ext cx="2314284" cy="2160000"/>
          </a:xfrm>
          <a:prstGeom prst="rect">
            <a:avLst/>
          </a:prstGeom>
          <a:noFill/>
        </p:spPr>
      </p:pic>
      <p:pic>
        <p:nvPicPr>
          <p:cNvPr id="1031" name="Picture 7" descr="D:\НОУТБУК\ФОТО\НОВЫЕ ФОТО\10 лет\100DSCIM\PICT2728.JPG"/>
          <p:cNvPicPr>
            <a:picLocks noChangeAspect="1" noChangeArrowheads="1"/>
          </p:cNvPicPr>
          <p:nvPr/>
        </p:nvPicPr>
        <p:blipFill>
          <a:blip r:embed="rId4" cstate="print"/>
          <a:srcRect l="24243" t="17088" r="30682" b="29966"/>
          <a:stretch>
            <a:fillRect/>
          </a:stretch>
        </p:blipFill>
        <p:spPr bwMode="auto">
          <a:xfrm>
            <a:off x="611560" y="4221088"/>
            <a:ext cx="2451890" cy="2160000"/>
          </a:xfrm>
          <a:prstGeom prst="rect">
            <a:avLst/>
          </a:prstGeom>
          <a:noFill/>
        </p:spPr>
      </p:pic>
      <p:pic>
        <p:nvPicPr>
          <p:cNvPr id="1032" name="Picture 8" descr="D:\НОУТБУК\ФОТО\НОВЫЕ ФОТО\10 лет\100DSCIM\PICT2766.JPG"/>
          <p:cNvPicPr>
            <a:picLocks noChangeAspect="1" noChangeArrowheads="1"/>
          </p:cNvPicPr>
          <p:nvPr/>
        </p:nvPicPr>
        <p:blipFill>
          <a:blip r:embed="rId5" cstate="print"/>
          <a:srcRect l="25316" t="19950" r="41414" b="35690"/>
          <a:stretch>
            <a:fillRect/>
          </a:stretch>
        </p:blipFill>
        <p:spPr bwMode="auto">
          <a:xfrm>
            <a:off x="3707904" y="4293096"/>
            <a:ext cx="2160000" cy="2160000"/>
          </a:xfrm>
          <a:prstGeom prst="rect">
            <a:avLst/>
          </a:prstGeom>
          <a:noFill/>
        </p:spPr>
      </p:pic>
      <p:pic>
        <p:nvPicPr>
          <p:cNvPr id="1033" name="Picture 9" descr="D:\НОУТБУК\ФОТО\НОВЫЕ ФОТО\10 лет\101_2373.JPG"/>
          <p:cNvPicPr>
            <a:picLocks noChangeAspect="1" noChangeArrowheads="1"/>
          </p:cNvPicPr>
          <p:nvPr/>
        </p:nvPicPr>
        <p:blipFill>
          <a:blip r:embed="rId6" cstate="print"/>
          <a:srcRect l="38975" t="22700" r="38975" b="38450"/>
          <a:stretch>
            <a:fillRect/>
          </a:stretch>
        </p:blipFill>
        <p:spPr bwMode="auto">
          <a:xfrm>
            <a:off x="6444208" y="3861048"/>
            <a:ext cx="2016224" cy="2664296"/>
          </a:xfrm>
          <a:prstGeom prst="rect">
            <a:avLst/>
          </a:prstGeom>
          <a:noFill/>
        </p:spPr>
      </p:pic>
      <p:pic>
        <p:nvPicPr>
          <p:cNvPr id="1034" name="Picture 10" descr="D:\НОУТБУК\ФОТО\Новый год\новый  2013 год\000_0018.JPG"/>
          <p:cNvPicPr>
            <a:picLocks noChangeAspect="1" noChangeArrowheads="1"/>
          </p:cNvPicPr>
          <p:nvPr/>
        </p:nvPicPr>
        <p:blipFill>
          <a:blip r:embed="rId7" cstate="print"/>
          <a:srcRect t="13650" r="70075" b="40151"/>
          <a:stretch>
            <a:fillRect/>
          </a:stretch>
        </p:blipFill>
        <p:spPr bwMode="auto">
          <a:xfrm>
            <a:off x="899592" y="1052736"/>
            <a:ext cx="1865452" cy="21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3356992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2-79-67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979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281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6 </a:t>
            </a:r>
            <a:r>
              <a:rPr lang="ru-RU" sz="3200" b="1" dirty="0">
                <a:solidFill>
                  <a:srgbClr val="C00000"/>
                </a:solidFill>
              </a:rPr>
              <a:t>задание.  Составьте пословицы.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«Чистота – залог </a:t>
            </a:r>
            <a:r>
              <a:rPr lang="ru-RU" sz="2800" b="1" dirty="0" smtClean="0">
                <a:solidFill>
                  <a:srgbClr val="00B050"/>
                </a:solidFill>
              </a:rPr>
              <a:t>здоровья»</a:t>
            </a: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r>
              <a:rPr lang="ru-RU" sz="2800" b="1" dirty="0"/>
              <a:t>«В здоровом теле </a:t>
            </a:r>
            <a:r>
              <a:rPr lang="ru-RU" sz="2800" b="1" dirty="0" smtClean="0"/>
              <a:t>— здоровый </a:t>
            </a:r>
            <a:r>
              <a:rPr lang="ru-RU" sz="2800" b="1" dirty="0"/>
              <a:t>дух</a:t>
            </a:r>
            <a:r>
              <a:rPr lang="ru-RU" sz="2800" b="1" dirty="0" smtClean="0"/>
              <a:t>»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«Солнце, воздух и вода </a:t>
            </a:r>
            <a:r>
              <a:rPr lang="ru-RU" sz="2800" b="1" dirty="0" smtClean="0">
                <a:solidFill>
                  <a:srgbClr val="00B050"/>
                </a:solidFill>
              </a:rPr>
              <a:t>— наши </a:t>
            </a:r>
            <a:r>
              <a:rPr lang="ru-RU" sz="2800" b="1" dirty="0">
                <a:solidFill>
                  <a:srgbClr val="00B050"/>
                </a:solidFill>
              </a:rPr>
              <a:t>лучшие друзья</a:t>
            </a:r>
            <a:r>
              <a:rPr lang="ru-RU" sz="2800" b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r>
              <a:rPr lang="ru-RU" sz="2800" b="1" dirty="0"/>
              <a:t>«Чисто жить </a:t>
            </a:r>
            <a:r>
              <a:rPr lang="ru-RU" sz="2800" b="1" dirty="0" smtClean="0"/>
              <a:t>— здоровым </a:t>
            </a:r>
            <a:r>
              <a:rPr lang="ru-RU" sz="2800" b="1" dirty="0"/>
              <a:t>быть</a:t>
            </a:r>
            <a:r>
              <a:rPr lang="ru-RU" sz="2800" b="1" dirty="0" smtClean="0"/>
              <a:t>»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«Кто аккуратен </a:t>
            </a:r>
            <a:r>
              <a:rPr lang="ru-RU" sz="2800" b="1" dirty="0" smtClean="0">
                <a:solidFill>
                  <a:srgbClr val="00B050"/>
                </a:solidFill>
              </a:rPr>
              <a:t>— тот </a:t>
            </a:r>
            <a:r>
              <a:rPr lang="ru-RU" sz="2800" b="1" dirty="0">
                <a:solidFill>
                  <a:srgbClr val="00B050"/>
                </a:solidFill>
              </a:rPr>
              <a:t>людям приятен»</a:t>
            </a:r>
          </a:p>
        </p:txBody>
      </p:sp>
    </p:spTree>
    <p:extLst>
      <p:ext uri="{BB962C8B-B14F-4D97-AF65-F5344CB8AC3E}">
        <p14:creationId xmlns:p14="http://schemas.microsoft.com/office/powerpoint/2010/main" xmlns="" val="18559157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052736"/>
            <a:ext cx="2808312" cy="2898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501008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2" b="10403"/>
          <a:stretch/>
        </p:blipFill>
        <p:spPr>
          <a:xfrm>
            <a:off x="4392042" y="953672"/>
            <a:ext cx="3995936" cy="201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73" b="6804"/>
          <a:stretch/>
        </p:blipFill>
        <p:spPr>
          <a:xfrm>
            <a:off x="741072" y="4075190"/>
            <a:ext cx="3989447" cy="2250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575257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04" r="24801" b="13304"/>
          <a:stretch/>
        </p:blipFill>
        <p:spPr>
          <a:xfrm>
            <a:off x="1187624" y="1124744"/>
            <a:ext cx="3456384" cy="253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1" r="24801" b="19200"/>
          <a:stretch/>
        </p:blipFill>
        <p:spPr>
          <a:xfrm>
            <a:off x="3923928" y="4077072"/>
            <a:ext cx="4680520" cy="235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57"/>
          <a:stretch/>
        </p:blipFill>
        <p:spPr>
          <a:xfrm>
            <a:off x="899592" y="3931343"/>
            <a:ext cx="214449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106" y="1148570"/>
            <a:ext cx="3709863" cy="2782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854382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975" y="2492896"/>
            <a:ext cx="4930097" cy="3554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12474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9024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6385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1 задание. Ответь на вопрос.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6124" y="1484784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Что назвал Леонардо да Винчи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</a:t>
            </a:r>
            <a:r>
              <a:rPr lang="ru-RU" sz="3200" b="1" dirty="0">
                <a:solidFill>
                  <a:srgbClr val="00B050"/>
                </a:solidFill>
              </a:rPr>
              <a:t>соком жизни</a:t>
            </a:r>
            <a:r>
              <a:rPr lang="ru-RU" sz="3200" b="1" dirty="0" smtClean="0">
                <a:solidFill>
                  <a:srgbClr val="00B050"/>
                </a:solidFill>
              </a:rPr>
              <a:t>»?</a:t>
            </a:r>
          </a:p>
          <a:p>
            <a:pPr algn="ctr"/>
            <a:endParaRPr lang="ru-RU" sz="3200" b="1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70C0"/>
                </a:solidFill>
              </a:rPr>
              <a:t>Овощной </a:t>
            </a:r>
            <a:r>
              <a:rPr lang="ru-RU" sz="3200" b="1" dirty="0" smtClean="0">
                <a:solidFill>
                  <a:srgbClr val="0070C0"/>
                </a:solidFill>
              </a:rPr>
              <a:t>сок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70C0"/>
                </a:solidFill>
              </a:rPr>
              <a:t>Фруктовый сок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70C0"/>
                </a:solidFill>
              </a:rPr>
              <a:t>Воду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357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Почему раздел медицины «гигиена» получил такое название</a:t>
            </a:r>
            <a:r>
              <a:rPr lang="ru-RU" sz="3200" b="1" dirty="0" smtClean="0">
                <a:solidFill>
                  <a:srgbClr val="00B050"/>
                </a:solidFill>
              </a:rPr>
              <a:t>?</a:t>
            </a: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70C0"/>
                </a:solidFill>
              </a:rPr>
              <a:t>В честь древнегреческой богини </a:t>
            </a:r>
            <a:r>
              <a:rPr lang="ru-RU" sz="3200" b="1" dirty="0" err="1">
                <a:solidFill>
                  <a:srgbClr val="0070C0"/>
                </a:solidFill>
              </a:rPr>
              <a:t>Гигиеи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70C0"/>
                </a:solidFill>
              </a:rPr>
              <a:t>В </a:t>
            </a:r>
            <a:r>
              <a:rPr lang="ru-RU" sz="3200" b="1" dirty="0">
                <a:solidFill>
                  <a:srgbClr val="0070C0"/>
                </a:solidFill>
              </a:rPr>
              <a:t>честь дочери бога </a:t>
            </a:r>
            <a:r>
              <a:rPr lang="ru-RU" sz="3200" b="1" dirty="0" smtClean="0">
                <a:solidFill>
                  <a:srgbClr val="0070C0"/>
                </a:solidFill>
              </a:rPr>
              <a:t>здоровья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70C0"/>
                </a:solidFill>
              </a:rPr>
              <a:t>Асклепия В </a:t>
            </a:r>
            <a:r>
              <a:rPr lang="ru-RU" sz="3200" b="1" dirty="0">
                <a:solidFill>
                  <a:srgbClr val="0070C0"/>
                </a:solidFill>
              </a:rPr>
              <a:t>честь животного гиена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1296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Как вы считаете, на сколько человек рассчитана одна расчёска</a:t>
            </a:r>
            <a:r>
              <a:rPr lang="ru-RU" sz="3200" b="1" dirty="0" smtClean="0">
                <a:solidFill>
                  <a:srgbClr val="00B050"/>
                </a:solidFill>
              </a:rPr>
              <a:t>?</a:t>
            </a: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70C0"/>
                </a:solidFill>
              </a:rPr>
              <a:t>На трёх </a:t>
            </a:r>
            <a:r>
              <a:rPr lang="ru-RU" sz="3200" b="1" dirty="0" smtClean="0">
                <a:solidFill>
                  <a:srgbClr val="0070C0"/>
                </a:solidFill>
              </a:rPr>
              <a:t>человек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70C0"/>
                </a:solidFill>
              </a:rPr>
              <a:t>На </a:t>
            </a:r>
            <a:r>
              <a:rPr lang="ru-RU" sz="3200" b="1" dirty="0">
                <a:solidFill>
                  <a:srgbClr val="0070C0"/>
                </a:solidFill>
              </a:rPr>
              <a:t>двух </a:t>
            </a:r>
            <a:r>
              <a:rPr lang="ru-RU" sz="3200" b="1" dirty="0" smtClean="0">
                <a:solidFill>
                  <a:srgbClr val="0070C0"/>
                </a:solidFill>
              </a:rPr>
              <a:t>человек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70C0"/>
                </a:solidFill>
              </a:rPr>
              <a:t>Только </a:t>
            </a:r>
            <a:r>
              <a:rPr lang="ru-RU" sz="3200" b="1" dirty="0">
                <a:solidFill>
                  <a:srgbClr val="0070C0"/>
                </a:solidFill>
              </a:rPr>
              <a:t>на одного человека 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470132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Кто такой гигиенист</a:t>
            </a:r>
            <a:r>
              <a:rPr lang="ru-RU" sz="3200" b="1" dirty="0" smtClean="0">
                <a:solidFill>
                  <a:srgbClr val="00B050"/>
                </a:solidFill>
              </a:rPr>
              <a:t>?</a:t>
            </a: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70C0"/>
                </a:solidFill>
              </a:rPr>
              <a:t>Человек, соблюдающий </a:t>
            </a:r>
            <a:r>
              <a:rPr lang="ru-RU" sz="3200" b="1" dirty="0" smtClean="0">
                <a:solidFill>
                  <a:srgbClr val="0070C0"/>
                </a:solidFill>
              </a:rPr>
              <a:t>гигиену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70C0"/>
                </a:solidFill>
              </a:rPr>
              <a:t>Врач</a:t>
            </a:r>
            <a:r>
              <a:rPr lang="ru-RU" sz="3200" b="1" dirty="0">
                <a:solidFill>
                  <a:srgbClr val="0070C0"/>
                </a:solidFill>
              </a:rPr>
              <a:t>, специалист по гигиене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70C0"/>
                </a:solidFill>
              </a:rPr>
              <a:t>Человек</a:t>
            </a:r>
            <a:r>
              <a:rPr lang="ru-RU" sz="3200" b="1" dirty="0">
                <a:solidFill>
                  <a:srgbClr val="0070C0"/>
                </a:solidFill>
              </a:rPr>
              <a:t>, считающий, что гигиена – это пустая тата времени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8384099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5184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«Берегите здоровье»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9643" y="1772816"/>
            <a:ext cx="5875417" cy="39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24028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2 задание. Назовите причины частых болезней?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B050"/>
                </a:solidFill>
              </a:rPr>
              <a:t>Внутренние факторы частых болезней ребенка: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Незрелость </a:t>
            </a:r>
            <a:r>
              <a:rPr lang="ru-RU" sz="2400" dirty="0">
                <a:solidFill>
                  <a:srgbClr val="0070C0"/>
                </a:solidFill>
              </a:rPr>
              <a:t>иммунной системы, органов дыхания, организма в </a:t>
            </a:r>
            <a:r>
              <a:rPr lang="ru-RU" sz="2400" dirty="0" smtClean="0">
                <a:solidFill>
                  <a:srgbClr val="0070C0"/>
                </a:solidFill>
              </a:rPr>
              <a:t>целом.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Наследственность </a:t>
            </a:r>
            <a:r>
              <a:rPr lang="ru-RU" sz="2400" dirty="0">
                <a:solidFill>
                  <a:srgbClr val="0070C0"/>
                </a:solidFill>
              </a:rPr>
              <a:t>(предрасположенность к заболеваниям дыхательных путей</a:t>
            </a:r>
            <a:r>
              <a:rPr lang="ru-RU" sz="2400" dirty="0" smtClean="0">
                <a:solidFill>
                  <a:srgbClr val="0070C0"/>
                </a:solidFill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Проблемы </a:t>
            </a:r>
            <a:r>
              <a:rPr lang="ru-RU" sz="2400" dirty="0">
                <a:solidFill>
                  <a:srgbClr val="0070C0"/>
                </a:solidFill>
              </a:rPr>
              <a:t>во время беременности и родов. Как следствие – плохая адаптация ребенка к воздействию внешней среды, нарушения в </a:t>
            </a:r>
            <a:r>
              <a:rPr lang="ru-RU" sz="2400" dirty="0" smtClean="0">
                <a:solidFill>
                  <a:srgbClr val="0070C0"/>
                </a:solidFill>
              </a:rPr>
              <a:t>организме.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Проявления аллергии.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Хронические </a:t>
            </a:r>
            <a:r>
              <a:rPr lang="ru-RU" sz="2400" dirty="0">
                <a:solidFill>
                  <a:srgbClr val="0070C0"/>
                </a:solidFill>
              </a:rPr>
              <a:t>заболевания в органах дыхания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1230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Внешние факторы болезненности ребенка:</a:t>
            </a:r>
          </a:p>
          <a:p>
            <a:r>
              <a:rPr lang="ru-RU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Пренебрежение </a:t>
            </a:r>
            <a:r>
              <a:rPr lang="ru-RU" sz="2400" dirty="0">
                <a:solidFill>
                  <a:srgbClr val="0070C0"/>
                </a:solidFill>
              </a:rPr>
              <a:t>родителей правильным уходом за ребенком (режимом, физкультурой, закаливанием).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Искусственное вскармливание в </a:t>
            </a:r>
            <a:r>
              <a:rPr lang="ru-RU" sz="2400" dirty="0">
                <a:solidFill>
                  <a:srgbClr val="0070C0"/>
                </a:solidFill>
              </a:rPr>
              <a:t>раннем возрасте и неграмотная дальнейшая организация питания.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Пассивное </a:t>
            </a:r>
            <a:r>
              <a:rPr lang="ru-RU" sz="2400" dirty="0">
                <a:solidFill>
                  <a:srgbClr val="0070C0"/>
                </a:solidFill>
              </a:rPr>
              <a:t>курение во внутриутробном и последующих периодах.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Частое</a:t>
            </a:r>
            <a:r>
              <a:rPr lang="ru-RU" sz="2400" dirty="0">
                <a:solidFill>
                  <a:srgbClr val="0070C0"/>
                </a:solidFill>
              </a:rPr>
              <a:t>, бесконтрольное применение лекарств. В особой степени это касается антибиотиков.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Плохая </a:t>
            </a:r>
            <a:r>
              <a:rPr lang="ru-RU" sz="2400" dirty="0">
                <a:solidFill>
                  <a:srgbClr val="0070C0"/>
                </a:solidFill>
              </a:rPr>
              <a:t>экологическая обстановка в городе, местности.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Антисанитарные </a:t>
            </a:r>
            <a:r>
              <a:rPr lang="ru-RU" sz="2400" dirty="0">
                <a:solidFill>
                  <a:srgbClr val="0070C0"/>
                </a:solidFill>
              </a:rPr>
              <a:t>условия в квартире (несоблюдение гигиены, загрязненность помещений).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27596945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482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3 задание. </a:t>
            </a:r>
            <a:r>
              <a:rPr lang="ru-RU" sz="3200" b="1" dirty="0" smtClean="0">
                <a:solidFill>
                  <a:srgbClr val="C00000"/>
                </a:solidFill>
              </a:rPr>
              <a:t>Алгоритмы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Составьте алгоритм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Умывания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Одевания на улицу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1089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4" id="{4417CA82-5BF8-48DC-86F8-B6D98F7D9CB0}" vid="{4EACB674-8C03-4B8B-B4A3-1B64F6AE178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150</TotalTime>
  <Words>443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лимпапусик х</dc:creator>
  <cp:lastModifiedBy>Свирина</cp:lastModifiedBy>
  <cp:revision>13</cp:revision>
  <dcterms:created xsi:type="dcterms:W3CDTF">2015-12-15T01:20:09Z</dcterms:created>
  <dcterms:modified xsi:type="dcterms:W3CDTF">2015-12-15T09:04:09Z</dcterms:modified>
</cp:coreProperties>
</file>